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22"/>
  </p:notesMasterIdLst>
  <p:sldIdLst>
    <p:sldId id="256" r:id="rId2"/>
    <p:sldId id="315" r:id="rId3"/>
    <p:sldId id="297" r:id="rId4"/>
    <p:sldId id="298" r:id="rId5"/>
    <p:sldId id="290" r:id="rId6"/>
    <p:sldId id="302" r:id="rId7"/>
    <p:sldId id="303" r:id="rId8"/>
    <p:sldId id="304" r:id="rId9"/>
    <p:sldId id="301" r:id="rId10"/>
    <p:sldId id="316" r:id="rId11"/>
    <p:sldId id="318" r:id="rId12"/>
    <p:sldId id="307" r:id="rId13"/>
    <p:sldId id="319" r:id="rId14"/>
    <p:sldId id="306" r:id="rId15"/>
    <p:sldId id="309" r:id="rId16"/>
    <p:sldId id="312" r:id="rId17"/>
    <p:sldId id="317" r:id="rId18"/>
    <p:sldId id="310" r:id="rId19"/>
    <p:sldId id="311" r:id="rId20"/>
    <p:sldId id="31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70780" autoAdjust="0"/>
  </p:normalViewPr>
  <p:slideViewPr>
    <p:cSldViewPr>
      <p:cViewPr>
        <p:scale>
          <a:sx n="75" d="100"/>
          <a:sy n="75" d="100"/>
        </p:scale>
        <p:origin x="2128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0FC5C-A4CB-4B7E-9814-F0CC25473B7C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96731-B3E5-4462-A5DD-EFA562CE1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85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18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8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Suppose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parameters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…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size,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mass,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74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told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probability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occurrence?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12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details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97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58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67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46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39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8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6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columns.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Big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68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columns.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Big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modes.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02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Evil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intention,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locations,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addresses/machines,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manipulating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Twitter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accounts.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13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Suppose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observe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spot…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Deals.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73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say,</a:t>
            </a:r>
            <a:r>
              <a:rPr lang="zh-CN" altLang="en-US" dirty="0" smtClean="0"/>
              <a:t> </a:t>
            </a:r>
            <a:r>
              <a:rPr lang="en-US" altLang="zh-CN" dirty="0" smtClean="0"/>
              <a:t>IP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address?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67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73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evaluate.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14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Sunday, November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Sunday, November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Sunday, November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Sunday, November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7030A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Sunday, November 15,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Sunday, November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7030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7030A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Sunday, November 15,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Sunday, November 15,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Sunday, November 15,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Sunday, November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Sunday, November 15,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Sunday, November 15,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1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png"/><Relationship Id="rId7" Type="http://schemas.openxmlformats.org/officeDocument/2006/relationships/image" Target="../media/image17.tiff"/><Relationship Id="rId8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6304" y="1371600"/>
            <a:ext cx="7848600" cy="1927225"/>
          </a:xfrm>
        </p:spPr>
        <p:txBody>
          <a:bodyPr/>
          <a:lstStyle/>
          <a:p>
            <a:r>
              <a:rPr lang="en-US" altLang="zh-CN" sz="4000" dirty="0" smtClean="0"/>
              <a:t>A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General</a:t>
            </a:r>
            <a:r>
              <a:rPr lang="zh-CN" altLang="en-US" sz="4000" dirty="0" smtClean="0"/>
              <a:t> </a:t>
            </a:r>
            <a:r>
              <a:rPr lang="en-US" altLang="zh-CN" sz="4000" b="1" dirty="0" smtClean="0"/>
              <a:t>suspiciousness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metric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for</a:t>
            </a:r>
            <a:r>
              <a:rPr lang="zh-CN" altLang="en-US" sz="4000" dirty="0" smtClean="0"/>
              <a:t> </a:t>
            </a:r>
            <a:r>
              <a:rPr lang="en-US" altLang="zh-CN" sz="4000" b="1" dirty="0" smtClean="0"/>
              <a:t>dense</a:t>
            </a:r>
            <a:r>
              <a:rPr lang="zh-CN" altLang="en-US" sz="4000" b="1" dirty="0" smtClean="0"/>
              <a:t> </a:t>
            </a:r>
            <a:r>
              <a:rPr lang="en-US" altLang="zh-CN" sz="4000" b="1" dirty="0" smtClean="0"/>
              <a:t>blocks</a:t>
            </a: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en-US" altLang="zh-CN" sz="4000" dirty="0" smtClean="0"/>
              <a:t>in</a:t>
            </a:r>
            <a:r>
              <a:rPr lang="zh-CN" altLang="en-US" sz="4000" dirty="0" smtClean="0"/>
              <a:t> </a:t>
            </a:r>
            <a:r>
              <a:rPr lang="en-US" altLang="zh-CN" sz="4000" b="1" dirty="0" smtClean="0"/>
              <a:t>multimodal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data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39104" cy="17526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 smtClean="0"/>
              <a:t>Meng</a:t>
            </a:r>
            <a:r>
              <a:rPr lang="en-US" altLang="zh-CN" dirty="0" smtClean="0"/>
              <a:t> Jiang,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University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Illinois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Urbana-Champaign,</a:t>
            </a:r>
            <a:r>
              <a:rPr lang="zh-CN" altLang="en-US" dirty="0" smtClean="0"/>
              <a:t> </a:t>
            </a:r>
            <a:r>
              <a:rPr lang="en-US" altLang="zh-CN" dirty="0" smtClean="0"/>
              <a:t>USA</a:t>
            </a:r>
          </a:p>
          <a:p>
            <a:endParaRPr lang="en-US" altLang="zh-CN" dirty="0"/>
          </a:p>
          <a:p>
            <a:r>
              <a:rPr lang="en-US" altLang="zh-CN" dirty="0" smtClean="0"/>
              <a:t>Joint work with</a:t>
            </a:r>
            <a:endParaRPr lang="zh-CN" altLang="en-US" dirty="0" smtClean="0"/>
          </a:p>
          <a:p>
            <a:r>
              <a:rPr lang="en-US" altLang="zh-CN" dirty="0" smtClean="0"/>
              <a:t>Alex </a:t>
            </a:r>
            <a:r>
              <a:rPr lang="en-US" altLang="zh-CN" dirty="0" err="1"/>
              <a:t>Beutel</a:t>
            </a:r>
            <a:r>
              <a:rPr lang="zh-CN" altLang="en-US" dirty="0"/>
              <a:t> </a:t>
            </a:r>
            <a:r>
              <a:rPr lang="en-US" altLang="zh-CN" dirty="0"/>
              <a:t>(CMU</a:t>
            </a:r>
            <a:r>
              <a:rPr lang="en-US" altLang="zh-CN" dirty="0" smtClean="0"/>
              <a:t>),</a:t>
            </a:r>
            <a:r>
              <a:rPr lang="zh-CN" altLang="en-US" dirty="0" smtClean="0"/>
              <a:t> </a:t>
            </a:r>
            <a:r>
              <a:rPr lang="en-US" altLang="zh-CN" dirty="0" smtClean="0"/>
              <a:t>Peng Cui</a:t>
            </a:r>
            <a:r>
              <a:rPr lang="zh-CN" altLang="en-US" dirty="0" smtClean="0"/>
              <a:t> </a:t>
            </a:r>
            <a:r>
              <a:rPr lang="en-US" altLang="zh-CN" dirty="0" smtClean="0"/>
              <a:t>(Tsinghua), Bryan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Hooi</a:t>
            </a:r>
            <a:r>
              <a:rPr lang="zh-CN" altLang="en-US" dirty="0" smtClean="0"/>
              <a:t> </a:t>
            </a:r>
            <a:r>
              <a:rPr lang="en-US" altLang="zh-CN" dirty="0" smtClean="0"/>
              <a:t>(CMU),</a:t>
            </a:r>
            <a:endParaRPr lang="zh-CN" altLang="en-US" dirty="0"/>
          </a:p>
          <a:p>
            <a:r>
              <a:rPr lang="en-US" altLang="zh-CN" dirty="0" err="1" smtClean="0"/>
              <a:t>Shiqiang</a:t>
            </a:r>
            <a:r>
              <a:rPr lang="en-US" altLang="zh-CN" dirty="0" smtClean="0"/>
              <a:t> Yang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(Tsinghua),</a:t>
            </a:r>
            <a:r>
              <a:rPr lang="zh-CN" altLang="en-US" dirty="0" smtClean="0"/>
              <a:t> </a:t>
            </a:r>
            <a:r>
              <a:rPr lang="en-US" altLang="zh-CN" dirty="0" smtClean="0"/>
              <a:t>Christos </a:t>
            </a:r>
            <a:r>
              <a:rPr lang="en-US" altLang="zh-CN" dirty="0" err="1" smtClean="0"/>
              <a:t>Faloutsos</a:t>
            </a:r>
            <a:r>
              <a:rPr lang="en-US" altLang="zh-CN" dirty="0" smtClean="0"/>
              <a:t> (CMU)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81" y="5470414"/>
            <a:ext cx="1280160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014" y="5463167"/>
            <a:ext cx="1280160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alexbeutel.com/images/pic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401" y="5464175"/>
            <a:ext cx="104333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t1.gstatic.com/images?q=tbn:ANd9GcS--Z2tjZx2hn4UJjZ01orZ71dXMOBk49_50y6ZGr4Ciw6sONT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4417" y="6026928"/>
            <a:ext cx="615494" cy="685800"/>
          </a:xfrm>
          <a:prstGeom prst="rect">
            <a:avLst/>
          </a:prstGeom>
          <a:noFill/>
        </p:spPr>
      </p:pic>
      <p:pic>
        <p:nvPicPr>
          <p:cNvPr id="12" name="Picture 7" descr="http://img851.ph.126.net/pAtEZ0W4R_QkIG_2bjEEyA==/271623352525885151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370" y="6026928"/>
            <a:ext cx="683067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174" y="5460589"/>
            <a:ext cx="1090507" cy="1280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915" y="567409"/>
            <a:ext cx="3347899" cy="7010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378" y="5464175"/>
            <a:ext cx="853440" cy="1280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3407" y="5470414"/>
            <a:ext cx="853439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2692400"/>
            <a:ext cx="8229600" cy="91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2</a:t>
            </a:r>
            <a:r>
              <a:rPr lang="en-US" sz="4400" b="1" dirty="0" smtClean="0">
                <a:solidFill>
                  <a:srgbClr val="7030A0"/>
                </a:solidFill>
              </a:rPr>
              <a:t>.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Proposed</a:t>
            </a:r>
            <a:r>
              <a:rPr lang="zh-CN" altLang="en-US" sz="4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Method</a:t>
            </a:r>
            <a:endParaRPr lang="en-US" sz="4400" b="1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696543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3. Experiments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7200" y="1651942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1</a:t>
            </a:r>
            <a:r>
              <a:rPr lang="en-US" sz="4400" dirty="0" smtClean="0">
                <a:solidFill>
                  <a:srgbClr val="7030A0"/>
                </a:solidFill>
              </a:rPr>
              <a:t>. </a:t>
            </a:r>
            <a:r>
              <a:rPr lang="en-US" altLang="zh-CN" sz="4400" dirty="0" smtClean="0">
                <a:solidFill>
                  <a:srgbClr val="7030A0"/>
                </a:solidFill>
              </a:rPr>
              <a:t>Motivation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&amp;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Problem</a:t>
            </a:r>
            <a:endParaRPr lang="en-US" sz="4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50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Metric Criteria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522474"/>
            <a:ext cx="6789264" cy="64972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What properties are required of a good metric?</a:t>
            </a: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481029" y="2278844"/>
            <a:ext cx="2798618" cy="2613890"/>
          </a:xfrm>
          <a:prstGeom prst="cub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5778667" y="2159122"/>
            <a:ext cx="2798618" cy="2613890"/>
          </a:xfrm>
          <a:prstGeom prst="cub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1038952" y="3365870"/>
            <a:ext cx="953567" cy="439838"/>
          </a:xfrm>
          <a:prstGeom prst="cube">
            <a:avLst>
              <a:gd name="adj" fmla="val 46053"/>
            </a:avLst>
          </a:prstGeom>
          <a:solidFill>
            <a:schemeClr val="accent2">
              <a:alpha val="6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7069362" y="3975353"/>
            <a:ext cx="423470" cy="439837"/>
          </a:xfrm>
          <a:prstGeom prst="cube">
            <a:avLst>
              <a:gd name="adj" fmla="val 319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28754" y="5048713"/>
            <a:ext cx="17251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n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 ⨉ n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⨉ n</a:t>
            </a:r>
            <a:r>
              <a:rPr lang="en-US" sz="2200" baseline="-25000" dirty="0" smtClean="0"/>
              <a:t>3</a:t>
            </a:r>
          </a:p>
          <a:p>
            <a:pPr algn="ctr"/>
            <a:r>
              <a:rPr lang="en-US" sz="2200" dirty="0"/>
              <a:t>m</a:t>
            </a:r>
            <a:r>
              <a:rPr lang="en-US" sz="2200" dirty="0" smtClean="0"/>
              <a:t>ass c</a:t>
            </a:r>
          </a:p>
          <a:p>
            <a:pPr algn="ctr"/>
            <a:r>
              <a:rPr lang="en-US" sz="2200" dirty="0"/>
              <a:t>d</a:t>
            </a:r>
            <a:r>
              <a:rPr lang="en-US" sz="2200" dirty="0" smtClean="0"/>
              <a:t>ensity </a:t>
            </a:r>
            <a:r>
              <a:rPr lang="en-US" sz="2200" dirty="0" err="1" smtClean="0"/>
              <a:t>ρ</a:t>
            </a:r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430732" y="2278844"/>
            <a:ext cx="219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⨉ N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⨉ N</a:t>
            </a:r>
            <a:r>
              <a:rPr lang="en-US" sz="2400" baseline="-25000" dirty="0" smtClean="0"/>
              <a:t>3</a:t>
            </a:r>
            <a:endParaRPr lang="en-US" sz="2400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49709" y="2818069"/>
            <a:ext cx="2358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Count data with </a:t>
            </a:r>
            <a:br>
              <a:rPr lang="en-US" sz="2400" dirty="0" smtClean="0"/>
            </a:br>
            <a:r>
              <a:rPr lang="en-US" sz="2400" dirty="0" smtClean="0"/>
              <a:t>total “mass” </a:t>
            </a:r>
            <a:r>
              <a:rPr lang="en-US" sz="2400" i="1" dirty="0" smtClean="0"/>
              <a:t>C</a:t>
            </a:r>
            <a:endParaRPr lang="en-US" sz="2400" i="1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6218832" y="4993882"/>
            <a:ext cx="1912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n’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 ⨉ n’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⨉ n’</a:t>
            </a:r>
            <a:r>
              <a:rPr lang="en-US" sz="2200" baseline="-25000" dirty="0" smtClean="0"/>
              <a:t>3</a:t>
            </a:r>
          </a:p>
          <a:p>
            <a:pPr algn="ctr"/>
            <a:r>
              <a:rPr lang="en-US" sz="2200" dirty="0"/>
              <a:t>m</a:t>
            </a:r>
            <a:r>
              <a:rPr lang="en-US" sz="2200" dirty="0" smtClean="0"/>
              <a:t>ass c’</a:t>
            </a:r>
          </a:p>
          <a:p>
            <a:pPr algn="ctr"/>
            <a:r>
              <a:rPr lang="en-US" sz="2200" dirty="0"/>
              <a:t>d</a:t>
            </a:r>
            <a:r>
              <a:rPr lang="en-US" sz="2200" dirty="0" smtClean="0"/>
              <a:t>ensity </a:t>
            </a:r>
            <a:r>
              <a:rPr lang="en-US" sz="2200" dirty="0" err="1" smtClean="0"/>
              <a:t>ρ</a:t>
            </a:r>
            <a:r>
              <a:rPr lang="en-US" sz="2200" dirty="0" smtClean="0"/>
              <a:t>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5181" y="4987158"/>
            <a:ext cx="7328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/>
              <a:t>f(</a:t>
            </a:r>
            <a:endParaRPr lang="en-US" sz="7000" dirty="0"/>
          </a:p>
        </p:txBody>
      </p:sp>
      <p:sp>
        <p:nvSpPr>
          <p:cNvPr id="16" name="TextBox 15"/>
          <p:cNvSpPr txBox="1"/>
          <p:nvPr/>
        </p:nvSpPr>
        <p:spPr>
          <a:xfrm>
            <a:off x="5537235" y="4932327"/>
            <a:ext cx="7312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/>
              <a:t>f(</a:t>
            </a:r>
            <a:endParaRPr lang="en-US" sz="7000" dirty="0"/>
          </a:p>
        </p:txBody>
      </p:sp>
      <p:sp>
        <p:nvSpPr>
          <p:cNvPr id="17" name="TextBox 16"/>
          <p:cNvSpPr txBox="1"/>
          <p:nvPr/>
        </p:nvSpPr>
        <p:spPr>
          <a:xfrm>
            <a:off x="2796198" y="4935822"/>
            <a:ext cx="45717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/>
              <a:t>)</a:t>
            </a:r>
            <a:endParaRPr lang="en-US" sz="7000" dirty="0"/>
          </a:p>
        </p:txBody>
      </p:sp>
      <p:sp>
        <p:nvSpPr>
          <p:cNvPr id="18" name="TextBox 17"/>
          <p:cNvSpPr txBox="1"/>
          <p:nvPr/>
        </p:nvSpPr>
        <p:spPr>
          <a:xfrm>
            <a:off x="8038709" y="4895736"/>
            <a:ext cx="45717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/>
              <a:t>)</a:t>
            </a:r>
            <a:endParaRPr lang="en-US" sz="7000" dirty="0"/>
          </a:p>
        </p:txBody>
      </p:sp>
      <p:sp>
        <p:nvSpPr>
          <p:cNvPr id="19" name="TextBox 18"/>
          <p:cNvSpPr txBox="1"/>
          <p:nvPr/>
        </p:nvSpPr>
        <p:spPr>
          <a:xfrm>
            <a:off x="4056601" y="5134084"/>
            <a:ext cx="765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vs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8174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Axioms 1-4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7" y="1891196"/>
            <a:ext cx="858340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02" y="1407489"/>
            <a:ext cx="4606734" cy="483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616" y="6211196"/>
            <a:ext cx="5806384" cy="49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0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Axiom 5: Multimodal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91" y="1486216"/>
            <a:ext cx="8747217" cy="6490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15001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Not including a mode is the same </a:t>
            </a:r>
            <a:r>
              <a:rPr lang="en-US" sz="2800" dirty="0" smtClean="0"/>
              <a:t>as</a:t>
            </a:r>
          </a:p>
          <a:p>
            <a:pPr algn="ctr"/>
            <a:r>
              <a:rPr lang="en-US" sz="2800" dirty="0" smtClean="0"/>
              <a:t>including </a:t>
            </a:r>
            <a:r>
              <a:rPr lang="en-US" sz="2800" dirty="0"/>
              <a:t>all values for that mode.</a:t>
            </a:r>
          </a:p>
        </p:txBody>
      </p:sp>
      <p:sp>
        <p:nvSpPr>
          <p:cNvPr id="8" name="Rectangle 7"/>
          <p:cNvSpPr/>
          <p:nvPr/>
        </p:nvSpPr>
        <p:spPr>
          <a:xfrm>
            <a:off x="6904583" y="5106689"/>
            <a:ext cx="171450" cy="1714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4213460" y="4224094"/>
            <a:ext cx="52129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=</a:t>
            </a:r>
          </a:p>
        </p:txBody>
      </p:sp>
      <p:sp>
        <p:nvSpPr>
          <p:cNvPr id="10" name="Cube 9"/>
          <p:cNvSpPr/>
          <p:nvPr/>
        </p:nvSpPr>
        <p:spPr>
          <a:xfrm>
            <a:off x="2756148" y="4672712"/>
            <a:ext cx="859676" cy="867953"/>
          </a:xfrm>
          <a:prstGeom prst="cube">
            <a:avLst>
              <a:gd name="adj" fmla="val 8186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Cube 10"/>
          <p:cNvSpPr/>
          <p:nvPr/>
        </p:nvSpPr>
        <p:spPr>
          <a:xfrm>
            <a:off x="1136520" y="3284984"/>
            <a:ext cx="2648425" cy="2516186"/>
          </a:xfrm>
          <a:prstGeom prst="cube">
            <a:avLst/>
          </a:prstGeom>
          <a:solidFill>
            <a:schemeClr val="accent1">
              <a:alpha val="29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/>
          <p:cNvSpPr/>
          <p:nvPr/>
        </p:nvSpPr>
        <p:spPr>
          <a:xfrm>
            <a:off x="5267721" y="3592863"/>
            <a:ext cx="1993769" cy="190042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3851" y="5893817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▶ New information (more modes) can </a:t>
            </a:r>
            <a:r>
              <a:rPr lang="en-US" sz="2800" dirty="0" smtClean="0"/>
              <a:t>only</a:t>
            </a:r>
          </a:p>
          <a:p>
            <a:pPr algn="ctr"/>
            <a:r>
              <a:rPr lang="en-US" sz="2800" dirty="0" smtClean="0"/>
              <a:t>make </a:t>
            </a:r>
            <a:r>
              <a:rPr lang="en-US" sz="2800" dirty="0"/>
              <a:t>our blocks more suspicious</a:t>
            </a:r>
          </a:p>
        </p:txBody>
      </p:sp>
    </p:spTree>
    <p:extLst>
      <p:ext uri="{BB962C8B-B14F-4D97-AF65-F5344CB8AC3E}">
        <p14:creationId xmlns:p14="http://schemas.microsoft.com/office/powerpoint/2010/main" val="2079837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smtClean="0"/>
              <a:t>Our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Principled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Idea: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Scoring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8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2"/>
          <p:cNvSpPr/>
          <p:nvPr/>
        </p:nvSpPr>
        <p:spPr>
          <a:xfrm rot="16200000">
            <a:off x="1249091" y="266167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3" name="矩形 13"/>
          <p:cNvSpPr/>
          <p:nvPr/>
        </p:nvSpPr>
        <p:spPr>
          <a:xfrm>
            <a:off x="2231889" y="194904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4" name="矩形 14"/>
          <p:cNvSpPr/>
          <p:nvPr/>
        </p:nvSpPr>
        <p:spPr>
          <a:xfrm rot="16200000">
            <a:off x="4307659" y="263038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5879269" y="197527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0" name="矩形 17"/>
          <p:cNvSpPr/>
          <p:nvPr/>
        </p:nvSpPr>
        <p:spPr>
          <a:xfrm rot="16200000">
            <a:off x="854036" y="267444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1" name="矩形 18"/>
          <p:cNvSpPr/>
          <p:nvPr/>
        </p:nvSpPr>
        <p:spPr>
          <a:xfrm>
            <a:off x="1691680" y="152400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2" name="矩形 19"/>
          <p:cNvSpPr/>
          <p:nvPr/>
        </p:nvSpPr>
        <p:spPr>
          <a:xfrm>
            <a:off x="2756026" y="370863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3" name="矩形 20"/>
          <p:cNvSpPr/>
          <p:nvPr/>
        </p:nvSpPr>
        <p:spPr>
          <a:xfrm>
            <a:off x="5321515" y="152157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4176223" y="264712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7885966" y="308950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5701125" y="298227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爆炸形 2 4"/>
          <p:cNvSpPr/>
          <p:nvPr/>
        </p:nvSpPr>
        <p:spPr>
          <a:xfrm>
            <a:off x="1784607" y="5486205"/>
            <a:ext cx="5574786" cy="1291989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Probability</a:t>
            </a:r>
            <a:endParaRPr lang="zh-CN" altLang="en-US" sz="3200" b="1" dirty="0"/>
          </a:p>
        </p:txBody>
      </p:sp>
      <p:sp>
        <p:nvSpPr>
          <p:cNvPr id="28" name="矩形 31"/>
          <p:cNvSpPr/>
          <p:nvPr/>
        </p:nvSpPr>
        <p:spPr>
          <a:xfrm>
            <a:off x="367204" y="5837462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0.9%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29" name="矩形 32"/>
          <p:cNvSpPr/>
          <p:nvPr/>
        </p:nvSpPr>
        <p:spPr>
          <a:xfrm>
            <a:off x="7366055" y="5809033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0.05%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89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b="1" dirty="0"/>
              <a:t>Suspiciousness</a:t>
            </a:r>
            <a:r>
              <a:rPr lang="zh-CN" altLang="en-US" dirty="0"/>
              <a:t> </a:t>
            </a:r>
            <a:r>
              <a:rPr lang="en-US" altLang="zh-CN" dirty="0"/>
              <a:t>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712" y="2791418"/>
            <a:ext cx="5534576" cy="2900493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767" y="2174572"/>
            <a:ext cx="6897284" cy="53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Negative </a:t>
            </a:r>
            <a:r>
              <a:rPr lang="en-US" altLang="zh-CN" sz="2800" dirty="0"/>
              <a:t>log likelihood of block’s probability</a:t>
            </a:r>
            <a:endParaRPr lang="en-US" altLang="zh-CN" sz="2800" i="1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CrossSpot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Local search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6908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Advantage: “Suspiciousness”+</a:t>
            </a:r>
            <a:r>
              <a:rPr lang="en-US" altLang="zh-CN" sz="3600" dirty="0" err="1" smtClean="0"/>
              <a:t>CrossSpot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2816"/>
            <a:ext cx="621945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Scoring dense blocks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Targeting multi-modal data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Satisfying axioms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60422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3697391"/>
            <a:ext cx="8229600" cy="91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4400" b="1" dirty="0">
                <a:solidFill>
                  <a:srgbClr val="7030A0"/>
                </a:solidFill>
              </a:rPr>
              <a:t>3</a:t>
            </a:r>
            <a:r>
              <a:rPr lang="en-US" sz="4400" b="1" dirty="0" smtClean="0">
                <a:solidFill>
                  <a:srgbClr val="7030A0"/>
                </a:solidFill>
              </a:rPr>
              <a:t>.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Experiments</a:t>
            </a:r>
            <a:endParaRPr lang="en-US" sz="4400" b="1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2692399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2</a:t>
            </a:r>
            <a:r>
              <a:rPr lang="en-US" sz="4400" dirty="0" smtClean="0">
                <a:solidFill>
                  <a:srgbClr val="7030A0"/>
                </a:solidFill>
              </a:rPr>
              <a:t>. </a:t>
            </a:r>
            <a:r>
              <a:rPr lang="en-US" altLang="zh-CN" sz="4400" dirty="0" smtClean="0">
                <a:solidFill>
                  <a:srgbClr val="7030A0"/>
                </a:solidFill>
              </a:rPr>
              <a:t>Proposed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Method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7200" y="1651942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1</a:t>
            </a:r>
            <a:r>
              <a:rPr lang="en-US" sz="4400" dirty="0" smtClean="0">
                <a:solidFill>
                  <a:srgbClr val="7030A0"/>
                </a:solidFill>
              </a:rPr>
              <a:t>. </a:t>
            </a:r>
            <a:r>
              <a:rPr lang="en-US" altLang="zh-CN" sz="4400" dirty="0" smtClean="0">
                <a:solidFill>
                  <a:srgbClr val="7030A0"/>
                </a:solidFill>
              </a:rPr>
              <a:t>Motivation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&amp;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Problem</a:t>
            </a:r>
            <a:endParaRPr lang="en-US" sz="4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75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Performance: Synthetic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Experiments: Synthetic data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1,000×1,000×1,000 of 10,000 </a:t>
            </a:r>
            <a:r>
              <a:rPr lang="en-US" altLang="zh-CN" sz="2400" dirty="0" smtClean="0"/>
              <a:t>random data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Block#1: 30×30×30 of 512	</a:t>
            </a:r>
            <a:r>
              <a:rPr lang="zh-CN" altLang="en-US" sz="2400" dirty="0" smtClean="0"/>
              <a:t>	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Block#2: 30×30×1,000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Block#3</a:t>
            </a:r>
            <a:r>
              <a:rPr lang="en-US" altLang="zh-CN" sz="2400" dirty="0" smtClean="0"/>
              <a:t>: 30×1,000×30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Block#4</a:t>
            </a:r>
            <a:r>
              <a:rPr lang="en-US" altLang="zh-CN" sz="2400" dirty="0" smtClean="0"/>
              <a:t>: 1,000×30×30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7" y="4437112"/>
            <a:ext cx="896869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6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Performance: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Manipulating Trends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3" y="3645024"/>
            <a:ext cx="886905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4" y="1700808"/>
            <a:ext cx="6654431" cy="154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70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1684863"/>
            <a:ext cx="8229600" cy="91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rgbClr val="7030A0"/>
                </a:solidFill>
              </a:rPr>
              <a:t> 1.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Motivation</a:t>
            </a:r>
            <a:r>
              <a:rPr lang="zh-CN" altLang="en-US" sz="4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&amp;</a:t>
            </a:r>
            <a:r>
              <a:rPr lang="zh-CN" altLang="en-US" sz="4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Problem</a:t>
            </a:r>
            <a:endParaRPr lang="en-US" sz="4400" b="1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/>
              <a:t>ROADmap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692400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2. </a:t>
            </a:r>
            <a:r>
              <a:rPr lang="en-US" altLang="zh-CN" sz="4400" dirty="0" smtClean="0">
                <a:solidFill>
                  <a:srgbClr val="7030A0"/>
                </a:solidFill>
              </a:rPr>
              <a:t>Proposed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Method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3696543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3. Experiments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8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a general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“suspiciousness” 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metric based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probability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 multi-modal behaviors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CrossSpot</a:t>
            </a:r>
            <a:r>
              <a:rPr lang="en-US" altLang="zh-CN" sz="2800" dirty="0" smtClean="0"/>
              <a:t>: Proposed 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local search algorithm for catching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suspicious behaviors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17297" y="4056724"/>
            <a:ext cx="29787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7030A0"/>
                </a:solidFill>
              </a:rPr>
              <a:t>Thank</a:t>
            </a:r>
            <a:r>
              <a:rPr lang="zh-CN" altLang="en-US" sz="4400" dirty="0">
                <a:solidFill>
                  <a:srgbClr val="7030A0"/>
                </a:solidFill>
              </a:rPr>
              <a:t> </a:t>
            </a:r>
            <a:r>
              <a:rPr lang="en-US" altLang="zh-CN" sz="4400" dirty="0">
                <a:solidFill>
                  <a:srgbClr val="7030A0"/>
                </a:solidFill>
              </a:rPr>
              <a:t>you!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6" name="Subtitle 5"/>
          <p:cNvSpPr txBox="1">
            <a:spLocks/>
          </p:cNvSpPr>
          <p:nvPr/>
        </p:nvSpPr>
        <p:spPr>
          <a:xfrm>
            <a:off x="2871912" y="4826165"/>
            <a:ext cx="3438624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UIUC</a:t>
            </a:r>
            <a:endParaRPr lang="zh-CN" altLang="en-US" dirty="0" smtClean="0"/>
          </a:p>
          <a:p>
            <a:r>
              <a:rPr lang="en-US" altLang="zh-CN" dirty="0" smtClean="0"/>
              <a:t>mjiang89@gmail.com</a:t>
            </a:r>
            <a:endParaRPr lang="zh-CN" altLang="en-US" dirty="0" smtClean="0"/>
          </a:p>
          <a:p>
            <a:r>
              <a:rPr lang="en-US" altLang="zh-CN" dirty="0" err="1" smtClean="0"/>
              <a:t>www.meng-jiang.com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7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Suppose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Twitter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1" y="2452451"/>
            <a:ext cx="3150682" cy="3143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4239151"/>
            <a:ext cx="5451524" cy="1945388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3330194" y="1685355"/>
            <a:ext cx="5562286" cy="2338944"/>
          </a:xfrm>
          <a:prstGeom prst="wedgeEllipseCallout">
            <a:avLst>
              <a:gd name="adj1" fmla="val -86459"/>
              <a:gd name="adj2" fmla="val 2412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</a:rPr>
              <a:t>My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boss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wants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me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to</a:t>
            </a:r>
            <a:endParaRPr lang="zh-CN" altLang="en-US" sz="2400" dirty="0">
              <a:solidFill>
                <a:schemeClr val="tx1"/>
              </a:solidFill>
            </a:endParaRPr>
          </a:p>
          <a:p>
            <a:r>
              <a:rPr lang="en-US" altLang="zh-CN" sz="2400" b="1" dirty="0" smtClean="0">
                <a:solidFill>
                  <a:srgbClr val="FF0000"/>
                </a:solidFill>
              </a:rPr>
              <a:t>catch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fraud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in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such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a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big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table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–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billions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of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records,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tens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of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columns</a:t>
            </a:r>
            <a:r>
              <a:rPr lang="en-US" altLang="zh-CN" sz="2400" dirty="0" smtClean="0">
                <a:solidFill>
                  <a:schemeClr val="tx1"/>
                </a:solidFill>
              </a:rPr>
              <a:t>!!!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How?!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07912" y="6184539"/>
            <a:ext cx="1467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fraud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3351236" y="5616137"/>
            <a:ext cx="5535697" cy="568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Massive</a:t>
            </a:r>
            <a:r>
              <a:rPr lang="zh-CN" altLang="en-US" sz="3600" dirty="0" smtClean="0"/>
              <a:t> </a:t>
            </a:r>
            <a:r>
              <a:rPr lang="en-US" altLang="zh-CN" sz="3600" b="1" dirty="0" smtClean="0"/>
              <a:t>Multi-Modal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Data:</a:t>
            </a:r>
            <a:r>
              <a:rPr lang="zh-CN" altLang="en-US" sz="3600" dirty="0"/>
              <a:t/>
            </a:r>
            <a:br>
              <a:rPr lang="zh-CN" altLang="en-US" sz="3600" dirty="0"/>
            </a:br>
            <a:r>
              <a:rPr lang="en-US" altLang="zh-CN" sz="3600" dirty="0" smtClean="0"/>
              <a:t>Lines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(Mass)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&amp;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Columns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(Mode)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38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930042"/>
              </p:ext>
            </p:extLst>
          </p:nvPr>
        </p:nvGraphicFramePr>
        <p:xfrm>
          <a:off x="179511" y="2060848"/>
          <a:ext cx="878497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1272142"/>
                <a:gridCol w="1464163"/>
                <a:gridCol w="1224135"/>
                <a:gridCol w="1656184"/>
                <a:gridCol w="15121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Dataset</a:t>
                      </a:r>
                      <a:endParaRPr lang="zh-CN" altLang="en-US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Mode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Mass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Retweeting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Root ID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#retweet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29.5M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19.8M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211.7M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Trending (Hashtag)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Hashtag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81.2M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1.6M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47.7M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276.9M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Network attacks</a:t>
                      </a:r>
                    </a:p>
                    <a:p>
                      <a:r>
                        <a:rPr lang="en-US" altLang="zh-CN" sz="2000" b="1" dirty="0" smtClean="0"/>
                        <a:t>(LBNL)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/>
                        <a:t>Src</a:t>
                      </a:r>
                      <a:r>
                        <a:rPr lang="en-US" altLang="zh-CN" sz="2400" b="1" dirty="0" smtClean="0"/>
                        <a:t>-IP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/>
                        <a:t>Dest</a:t>
                      </a:r>
                      <a:r>
                        <a:rPr lang="en-US" altLang="zh-CN" sz="2400" b="1" baseline="0" dirty="0" smtClean="0"/>
                        <a:t>-</a:t>
                      </a:r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Port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(sec)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#packet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2,345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6,055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3,610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230,836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1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Suspicious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Behaviors</a:t>
            </a:r>
            <a:r>
              <a:rPr lang="zh-CN" altLang="en-US" sz="3200" dirty="0"/>
              <a:t> </a:t>
            </a:r>
            <a:r>
              <a:rPr lang="en-US" altLang="zh-CN" sz="3200" dirty="0" smtClean="0"/>
              <a:t>in</a:t>
            </a:r>
            <a:r>
              <a:rPr lang="zh-CN" altLang="en-US" sz="3200" dirty="0" smtClean="0"/>
              <a:t> </a:t>
            </a:r>
            <a:r>
              <a:rPr lang="en-US" altLang="zh-CN" sz="3200" b="1" dirty="0" smtClean="0"/>
              <a:t>Multi-Modal</a:t>
            </a:r>
            <a:r>
              <a:rPr lang="zh-CN" altLang="en-US" sz="3200" b="1" dirty="0" smtClean="0"/>
              <a:t> </a:t>
            </a:r>
            <a:r>
              <a:rPr lang="en-US" altLang="zh-CN" sz="3200" dirty="0" smtClean="0"/>
              <a:t>Data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95291"/>
            <a:ext cx="3604374" cy="28885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529" y="1744444"/>
            <a:ext cx="716171" cy="7161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39" y="2902118"/>
            <a:ext cx="890820" cy="5951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2" y="5299386"/>
            <a:ext cx="1396788" cy="13967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825" y="1540024"/>
            <a:ext cx="716171" cy="71617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183" y="1778013"/>
            <a:ext cx="716171" cy="7161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894" y="1760808"/>
            <a:ext cx="716171" cy="71617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447" y="1540024"/>
            <a:ext cx="716171" cy="71617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110" y="1778012"/>
            <a:ext cx="716171" cy="7161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207" y="1797203"/>
            <a:ext cx="716171" cy="71617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266" y="1778011"/>
            <a:ext cx="716171" cy="71617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624" y="1540024"/>
            <a:ext cx="716171" cy="71617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1426" y="4391331"/>
            <a:ext cx="557631" cy="9080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6210" y="4019898"/>
            <a:ext cx="1430741" cy="143074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255" y="3536013"/>
            <a:ext cx="890820" cy="59516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242" y="3014412"/>
            <a:ext cx="890820" cy="59516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682" y="3051079"/>
            <a:ext cx="890820" cy="59516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214" y="3238431"/>
            <a:ext cx="890820" cy="59516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659799" y="5450639"/>
            <a:ext cx="420555" cy="4188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7298877" y="5299386"/>
            <a:ext cx="584389" cy="570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494723" y="3768051"/>
            <a:ext cx="1" cy="5134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858139" y="3763191"/>
            <a:ext cx="1" cy="5134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5568996" y="2511389"/>
            <a:ext cx="997069" cy="4694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566065" y="2494182"/>
            <a:ext cx="1198532" cy="5030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 56"/>
          <p:cNvSpPr/>
          <p:nvPr/>
        </p:nvSpPr>
        <p:spPr>
          <a:xfrm rot="17272805">
            <a:off x="3661262" y="2273578"/>
            <a:ext cx="914400" cy="914400"/>
          </a:xfrm>
          <a:prstGeom prst="arc">
            <a:avLst>
              <a:gd name="adj1" fmla="val 14803465"/>
              <a:gd name="adj2" fmla="val 0"/>
            </a:avLst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2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Dense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Blocks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Indicates</a:t>
            </a:r>
            <a:r>
              <a:rPr lang="zh-CN" altLang="en-US" sz="3200" dirty="0" smtClean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8" name="矩形 10"/>
          <p:cNvSpPr/>
          <p:nvPr/>
        </p:nvSpPr>
        <p:spPr>
          <a:xfrm>
            <a:off x="987277" y="2780928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2"/>
          <p:cNvSpPr/>
          <p:nvPr/>
        </p:nvSpPr>
        <p:spPr>
          <a:xfrm rot="16200000">
            <a:off x="249457" y="298718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3" name="矩形 13"/>
          <p:cNvSpPr/>
          <p:nvPr/>
        </p:nvSpPr>
        <p:spPr>
          <a:xfrm>
            <a:off x="1232255" y="227455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50" name="矩形 17"/>
          <p:cNvSpPr/>
          <p:nvPr/>
        </p:nvSpPr>
        <p:spPr>
          <a:xfrm rot="16200000">
            <a:off x="-145598" y="299995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1" name="矩形 18"/>
          <p:cNvSpPr/>
          <p:nvPr/>
        </p:nvSpPr>
        <p:spPr>
          <a:xfrm>
            <a:off x="692046" y="184951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2" name="矩形 19"/>
          <p:cNvSpPr/>
          <p:nvPr/>
        </p:nvSpPr>
        <p:spPr>
          <a:xfrm>
            <a:off x="1756392" y="403414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25"/>
          <p:cNvCxnSpPr/>
          <p:nvPr/>
        </p:nvCxnSpPr>
        <p:spPr>
          <a:xfrm>
            <a:off x="1812540" y="359052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立方体 48"/>
          <p:cNvSpPr/>
          <p:nvPr/>
        </p:nvSpPr>
        <p:spPr>
          <a:xfrm>
            <a:off x="91104" y="468118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立方体 49"/>
          <p:cNvSpPr/>
          <p:nvPr/>
        </p:nvSpPr>
        <p:spPr>
          <a:xfrm>
            <a:off x="1305558" y="5136518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连接符 35"/>
          <p:cNvCxnSpPr/>
          <p:nvPr/>
        </p:nvCxnSpPr>
        <p:spPr>
          <a:xfrm>
            <a:off x="1510324" y="369138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195" y="1817284"/>
            <a:ext cx="5425490" cy="43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6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Dense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Blocks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Indicates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0" name="立方体 11"/>
          <p:cNvSpPr/>
          <p:nvPr/>
        </p:nvSpPr>
        <p:spPr>
          <a:xfrm>
            <a:off x="4051639" y="286867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14"/>
          <p:cNvSpPr/>
          <p:nvPr/>
        </p:nvSpPr>
        <p:spPr>
          <a:xfrm rot="16200000">
            <a:off x="3308025" y="295589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4879635" y="230078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6502759" y="311226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3" name="矩形 20"/>
          <p:cNvSpPr/>
          <p:nvPr/>
        </p:nvSpPr>
        <p:spPr>
          <a:xfrm>
            <a:off x="4321881" y="184708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3176589" y="297263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6886332" y="341501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4701491" y="330778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60" name="直接连接符 30"/>
          <p:cNvCxnSpPr/>
          <p:nvPr/>
        </p:nvCxnSpPr>
        <p:spPr>
          <a:xfrm>
            <a:off x="4879635" y="304276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立方体 50"/>
          <p:cNvSpPr/>
          <p:nvPr/>
        </p:nvSpPr>
        <p:spPr>
          <a:xfrm>
            <a:off x="3832953" y="463162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4979385" y="516075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5194493" y="379141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56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Dense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Blocks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Indicates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0" name="立方体 11"/>
          <p:cNvSpPr/>
          <p:nvPr/>
        </p:nvSpPr>
        <p:spPr>
          <a:xfrm>
            <a:off x="4051639" y="286867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14"/>
          <p:cNvSpPr/>
          <p:nvPr/>
        </p:nvSpPr>
        <p:spPr>
          <a:xfrm rot="16200000">
            <a:off x="3308025" y="295589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4879635" y="230078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6502759" y="311226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3" name="矩形 20"/>
          <p:cNvSpPr/>
          <p:nvPr/>
        </p:nvSpPr>
        <p:spPr>
          <a:xfrm>
            <a:off x="4321881" y="184708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3176589" y="297263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6886332" y="341501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4701491" y="330778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60" name="直接连接符 30"/>
          <p:cNvCxnSpPr/>
          <p:nvPr/>
        </p:nvCxnSpPr>
        <p:spPr>
          <a:xfrm>
            <a:off x="4879635" y="304276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立方体 50"/>
          <p:cNvSpPr/>
          <p:nvPr/>
        </p:nvSpPr>
        <p:spPr>
          <a:xfrm>
            <a:off x="3832953" y="463162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4979385" y="516075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5194493" y="379141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矩形 15"/>
          <p:cNvSpPr/>
          <p:nvPr/>
        </p:nvSpPr>
        <p:spPr>
          <a:xfrm>
            <a:off x="7230410" y="2536707"/>
            <a:ext cx="1893467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+Hashtag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+URL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+Product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+Location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+…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1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Dense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Blocks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Indicates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8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2"/>
          <p:cNvSpPr/>
          <p:nvPr/>
        </p:nvSpPr>
        <p:spPr>
          <a:xfrm rot="16200000">
            <a:off x="1249091" y="266167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3" name="矩形 13"/>
          <p:cNvSpPr/>
          <p:nvPr/>
        </p:nvSpPr>
        <p:spPr>
          <a:xfrm>
            <a:off x="2231889" y="194904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4" name="矩形 14"/>
          <p:cNvSpPr/>
          <p:nvPr/>
        </p:nvSpPr>
        <p:spPr>
          <a:xfrm rot="16200000">
            <a:off x="4307659" y="263038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5879269" y="197527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0" name="矩形 17"/>
          <p:cNvSpPr/>
          <p:nvPr/>
        </p:nvSpPr>
        <p:spPr>
          <a:xfrm rot="16200000">
            <a:off x="854036" y="267444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1" name="矩形 18"/>
          <p:cNvSpPr/>
          <p:nvPr/>
        </p:nvSpPr>
        <p:spPr>
          <a:xfrm>
            <a:off x="1691680" y="152400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2" name="矩形 19"/>
          <p:cNvSpPr/>
          <p:nvPr/>
        </p:nvSpPr>
        <p:spPr>
          <a:xfrm>
            <a:off x="2756026" y="370863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3" name="矩形 20"/>
          <p:cNvSpPr/>
          <p:nvPr/>
        </p:nvSpPr>
        <p:spPr>
          <a:xfrm>
            <a:off x="5321515" y="152157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4176223" y="264712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7885966" y="308950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5701125" y="298227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552" y="5658941"/>
            <a:ext cx="919578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Question</a:t>
            </a:r>
            <a:r>
              <a:rPr lang="en-US" altLang="zh-CN" sz="3200" dirty="0" smtClean="0"/>
              <a:t>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Which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more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suspicious?</a:t>
            </a:r>
          </a:p>
          <a:p>
            <a:r>
              <a:rPr lang="en-US" altLang="zh-CN" sz="3200" dirty="0" smtClean="0"/>
              <a:t>We need a metric to </a:t>
            </a:r>
            <a:r>
              <a:rPr lang="en-US" altLang="zh-CN" sz="3200" dirty="0" smtClean="0"/>
              <a:t>evaluate </a:t>
            </a:r>
            <a:r>
              <a:rPr lang="en-US" altLang="zh-CN" sz="3200" dirty="0" smtClean="0"/>
              <a:t>the suspiciousness.</a:t>
            </a:r>
            <a:endParaRPr lang="zh-CN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1214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1764</TotalTime>
  <Words>617</Words>
  <Application>Microsoft Macintosh PowerPoint</Application>
  <PresentationFormat>On-screen Show (4:3)</PresentationFormat>
  <Paragraphs>216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Wingdings</vt:lpstr>
      <vt:lpstr>华文新魏</vt:lpstr>
      <vt:lpstr>宋体</vt:lpstr>
      <vt:lpstr>Arial</vt:lpstr>
      <vt:lpstr>meng</vt:lpstr>
      <vt:lpstr>A General suspiciousness metric for dense blocks in multimodal data</vt:lpstr>
      <vt:lpstr>ROADmap</vt:lpstr>
      <vt:lpstr>Suppose You Work in Twitter</vt:lpstr>
      <vt:lpstr>Massive Multi-Modal Data: Lines (Mass) &amp; Columns (Mode)</vt:lpstr>
      <vt:lpstr>Suspicious Behaviors in Multi-Modal Data</vt:lpstr>
      <vt:lpstr>Dense Blocks Indicates Suspiciousness</vt:lpstr>
      <vt:lpstr>Dense Blocks Indicates Suspiciousness</vt:lpstr>
      <vt:lpstr>Dense Blocks Indicates Suspiciousness</vt:lpstr>
      <vt:lpstr>Dense Blocks Indicates Suspiciousness</vt:lpstr>
      <vt:lpstr>Roadmap</vt:lpstr>
      <vt:lpstr>Metric Criteria</vt:lpstr>
      <vt:lpstr>Axioms 1-4</vt:lpstr>
      <vt:lpstr>Axiom 5: Multimodal</vt:lpstr>
      <vt:lpstr>Our Principled Idea: Scoring Suspiciousness</vt:lpstr>
      <vt:lpstr>A General Suspiciousness Metric</vt:lpstr>
      <vt:lpstr>Advantage: “Suspiciousness”+CrossSpot</vt:lpstr>
      <vt:lpstr>roadmap</vt:lpstr>
      <vt:lpstr>Performance: Synthetic Data</vt:lpstr>
      <vt:lpstr>Performance: Manipulating Trends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Microsoft Office User</cp:lastModifiedBy>
  <cp:revision>954</cp:revision>
  <dcterms:created xsi:type="dcterms:W3CDTF">2014-07-30T13:24:23Z</dcterms:created>
  <dcterms:modified xsi:type="dcterms:W3CDTF">2015-11-15T16:29:17Z</dcterms:modified>
</cp:coreProperties>
</file>